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6T15:23:26.8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22,'99'8,"-27"0,79 4,223 46,-312-46,2-2,-1-3,84-1,1062-10,-673 6,-208 10,-199-6,-89-4,647 19,1191-22,-1720-7,204-34,121-8,-419 45,0-2,81-20,70-10,97 33,-178 6,3292-2,-3167 10,-8 0,428-11,-463 11,-49-2,307-14,102-7,-406 14,-124-1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449D2-9682-18A8-611D-D53C67016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AD2E29-0A7F-08E5-F805-E290C5262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9B1FE8-23CD-2D1E-75A9-C070CA92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BE0BD8-445C-0393-C345-C5C085AB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C085E-EC3A-5CD4-AEA1-1422BF37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0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711CB-EC32-6499-D01D-09561E3C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801604-0AD7-8392-59DF-E9E5D4B9E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DC6AF-9C02-075B-B842-51B03C3D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74B35D-D95C-0005-1669-6C454CD1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C1C65-0649-E528-DF3A-3CE54CB4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1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48ED96-CE3D-7DBD-1456-33C8D7C8A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7CC997-A80E-D2DD-7702-30117A1D2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438E5-4FA0-41A0-9B33-80B85847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398D3-566E-52B1-2186-2D555C0C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72640-ED0A-9099-BB98-80E8E128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2E686-FEB4-F032-0E82-15169D69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87DCA-196F-16D5-C78F-89D56FD5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DCEE8-F03F-80A5-3091-A38A2AEB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1D3CF7-D50C-DA51-0A8B-8BB565DB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A4AFBE-73B3-79D9-7C35-D3A657DB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8AAA0-73C4-C8F0-A632-F65B2EA9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CDA187-6348-6F26-92BD-E6A5320F4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D225-BE8D-B5B2-7D4C-6234899F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F4AE2-EF48-830D-9D1B-F9A6DEEE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8CC23-DE38-323C-A824-5E0CB9C9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1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E1875-B7B3-FA1E-1A6E-00A70923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AE8AE-6B58-EF91-DF3C-3D06AC21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BC80CA-613C-06ED-58FD-EF12D7350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118F28-92AC-EBFF-0884-CA92960F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256D4A-C93B-607D-0C08-06C92161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404089-9790-1D2A-6533-DF835324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7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C7961-5470-CD1E-E5EA-968B614E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AFAEB2-826A-B5F6-04DB-5AACC41E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A7D28E-8316-3259-2993-BEE0A859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74F98E-C072-13D0-1E57-263AE123E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FFE75F-8177-5183-A333-24551E679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23A894-CF71-7EF0-E045-F9741F7D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1918C4-872B-8947-45A2-428C2EF6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1A970F-E3BF-F0DF-0F33-1A3744C1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0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2BD3D-BEFD-70F0-C2DF-25B669E3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6DC456-4230-B228-1769-7C13472D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98A8A-340A-DCFC-B3B1-DB52682B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B5EEB-F2EF-0A3A-4EC4-5FA78753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68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35521B-47B9-96E8-C328-47DFFFFF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816D33-3DF6-D49D-DA23-C6CE3A49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8D42D-7AE6-B8B0-DC87-CE7668F4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D7001-3509-DF70-87F2-4B682921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51327-A1E5-ECD4-18C5-66851DA3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BD6F95-0470-E204-F73B-06334FDBC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E575C-BEAC-DC89-1959-802634F8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7B63C6-3FA4-B88B-321F-2B7EFF78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CA8908-7140-47A2-1978-494AA9A2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7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2E92F-D67B-3DF2-9890-F7741408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5BC0F3-D760-3526-E6CB-FEFF0DC97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576587-DF05-BC57-C31F-05AC3DC5B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D0683-A7D4-0691-FC0B-76D3B3F7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9BDE33-7B2A-AB4D-586D-E8B7A4FA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CE935D-9B8C-8CB0-ABB1-8A0B5E93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55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77E222-6AB7-A30F-D0F5-EE8CCC44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7DD04A-DEB8-4CF5-1868-0316A5A8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BDEBD-5DD4-AE38-C499-35FD688BC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3C6098-31E5-4FBA-B47C-732664D2A9D7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09B52-FC88-D3FF-1346-CA9C503F3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B889A-3655-9E2E-20A3-C041FE2A4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3C27B-E0A6-4987-8993-70FBB8F56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2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E34038-5589-5CDB-9FCF-01FC45878784}"/>
              </a:ext>
            </a:extLst>
          </p:cNvPr>
          <p:cNvSpPr txBox="1"/>
          <p:nvPr/>
        </p:nvSpPr>
        <p:spPr>
          <a:xfrm>
            <a:off x="5291132" y="2055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关键车辆计数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8FBAF6-0826-B89F-EA1D-BE9E7D729E33}"/>
              </a:ext>
            </a:extLst>
          </p:cNvPr>
          <p:cNvSpPr txBox="1"/>
          <p:nvPr/>
        </p:nvSpPr>
        <p:spPr>
          <a:xfrm>
            <a:off x="992034" y="932123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训练集</a:t>
            </a:r>
            <a:r>
              <a:rPr lang="en-US" altLang="zh-CN" dirty="0"/>
              <a:t>3w</a:t>
            </a:r>
            <a:r>
              <a:rPr lang="zh-CN" altLang="en-US" dirty="0"/>
              <a:t>张，验证集</a:t>
            </a:r>
            <a:r>
              <a:rPr lang="en-US" altLang="zh-CN" dirty="0"/>
              <a:t>3k</a:t>
            </a:r>
            <a:r>
              <a:rPr lang="zh-CN" altLang="en-US" dirty="0"/>
              <a:t>张，</a:t>
            </a:r>
            <a:r>
              <a:rPr lang="en-US" altLang="zh-CN" dirty="0"/>
              <a:t>resnet50</a:t>
            </a:r>
            <a:r>
              <a:rPr lang="zh-CN" altLang="en-US" dirty="0"/>
              <a:t>分类在验证集正确率</a:t>
            </a:r>
            <a:r>
              <a:rPr lang="en-US" altLang="zh-CN" dirty="0"/>
              <a:t>94%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C69C1C-EC72-4727-FB9F-CE662D6D6C85}"/>
              </a:ext>
            </a:extLst>
          </p:cNvPr>
          <p:cNvSpPr txBox="1"/>
          <p:nvPr/>
        </p:nvSpPr>
        <p:spPr>
          <a:xfrm>
            <a:off x="5714324" y="16586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2CEE44-1963-EC71-29AE-BC6BB010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34" y="2677914"/>
            <a:ext cx="1504570" cy="8760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116AE0-A722-3F5C-DC6C-FABFCD54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50" y="2486247"/>
            <a:ext cx="1148316" cy="11073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9CAEC9-9902-369A-9DDD-2A1C348ED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2835350" y="3814862"/>
            <a:ext cx="1689204" cy="9634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8BEC27-E409-E792-2EB0-150A6442C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349" y="4959230"/>
            <a:ext cx="1689205" cy="9666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6C0EB7-21D6-A121-67FD-DD96457B9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02" y="5023415"/>
            <a:ext cx="1486531" cy="90052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8BEB511-D27B-2AAA-E908-7D05C44E0FF1}"/>
              </a:ext>
            </a:extLst>
          </p:cNvPr>
          <p:cNvSpPr txBox="1"/>
          <p:nvPr/>
        </p:nvSpPr>
        <p:spPr>
          <a:xfrm>
            <a:off x="4725497" y="3800303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检测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E01DFE4-53DC-9A73-3481-F90A87174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077" y="2558665"/>
            <a:ext cx="947546" cy="53002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5710191-6E06-E67A-8454-178D01AF7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812" y="3227864"/>
            <a:ext cx="915834" cy="46816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2A8E797-CCF5-8EA0-CCCF-641AA88030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868" y="2555031"/>
            <a:ext cx="701685" cy="50463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238F21B-7B43-0C80-0EF0-F1F3BDF10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4251" y="3864081"/>
            <a:ext cx="755140" cy="63443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ABE7A51-7C39-DF09-03B7-C405A07CE1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4924" y="4708918"/>
            <a:ext cx="615843" cy="601522"/>
          </a:xfrm>
          <a:prstGeom prst="rect">
            <a:avLst/>
          </a:prstGeom>
        </p:spPr>
      </p:pic>
      <p:sp>
        <p:nvSpPr>
          <p:cNvPr id="66" name="箭头: 右 65">
            <a:extLst>
              <a:ext uri="{FF2B5EF4-FFF2-40B4-BE49-F238E27FC236}">
                <a16:creationId xmlns:a16="http://schemas.microsoft.com/office/drawing/2014/main" id="{B86B1E16-A102-9177-291F-FE6A5EC2D44B}"/>
              </a:ext>
            </a:extLst>
          </p:cNvPr>
          <p:cNvSpPr/>
          <p:nvPr/>
        </p:nvSpPr>
        <p:spPr>
          <a:xfrm>
            <a:off x="4811224" y="3115933"/>
            <a:ext cx="828791" cy="5392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356ED129-F0CE-D7B5-A61C-579389FEDFE3}"/>
              </a:ext>
            </a:extLst>
          </p:cNvPr>
          <p:cNvSpPr/>
          <p:nvPr/>
        </p:nvSpPr>
        <p:spPr>
          <a:xfrm>
            <a:off x="9089069" y="3115933"/>
            <a:ext cx="828791" cy="5392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09AFA01-9E32-33EC-EDBA-415AF669F8CB}"/>
              </a:ext>
            </a:extLst>
          </p:cNvPr>
          <p:cNvSpPr txBox="1"/>
          <p:nvPr/>
        </p:nvSpPr>
        <p:spPr>
          <a:xfrm>
            <a:off x="8972995" y="374351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Resnet</a:t>
            </a:r>
            <a:r>
              <a:rPr lang="zh-CN" altLang="en-US" dirty="0"/>
              <a:t>分类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35B89116-9946-7076-3EFC-6128DEDADF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30" y="3796312"/>
            <a:ext cx="1545347" cy="882093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BD25819-CBBE-EA7B-CC0A-21C384766965}"/>
              </a:ext>
            </a:extLst>
          </p:cNvPr>
          <p:cNvSpPr txBox="1"/>
          <p:nvPr/>
        </p:nvSpPr>
        <p:spPr>
          <a:xfrm>
            <a:off x="10461224" y="3059668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消防车：</a:t>
            </a:r>
            <a:r>
              <a:rPr lang="en-US" altLang="zh-CN" dirty="0"/>
              <a:t>4</a:t>
            </a:r>
          </a:p>
          <a:p>
            <a:r>
              <a:rPr lang="zh-CN" altLang="en-US" dirty="0"/>
              <a:t>救护车：</a:t>
            </a:r>
            <a:r>
              <a:rPr lang="en-US" altLang="zh-CN" dirty="0"/>
              <a:t>2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5FDFD688-9391-F387-F0C4-D6F0232AB9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7749" y="3233822"/>
            <a:ext cx="783629" cy="75114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39ED5721-DA0F-9E9B-1D9C-C4D718BF10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3336" y="2536158"/>
            <a:ext cx="519709" cy="55253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F8AF2A8C-C3D5-D7F0-326B-29F769CB99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627" y="3213151"/>
            <a:ext cx="579126" cy="396244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E1B4F49-7963-885C-0AB0-94916972A1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8847" y="3685620"/>
            <a:ext cx="428685" cy="457264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2672C544-F497-B3D5-66BA-9F92408C1C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6263" y="4272583"/>
            <a:ext cx="562053" cy="685896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8A15490E-CAFA-E800-DD77-F251A3D5A17E}"/>
              </a:ext>
            </a:extLst>
          </p:cNvPr>
          <p:cNvSpPr txBox="1"/>
          <p:nvPr/>
        </p:nvSpPr>
        <p:spPr>
          <a:xfrm>
            <a:off x="7784130" y="52578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B4213D-CE30-02C6-58DF-3C3A5BD6225F}"/>
              </a:ext>
            </a:extLst>
          </p:cNvPr>
          <p:cNvSpPr txBox="1"/>
          <p:nvPr/>
        </p:nvSpPr>
        <p:spPr>
          <a:xfrm>
            <a:off x="8410837" y="1081064"/>
            <a:ext cx="1356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正确率</a:t>
            </a:r>
            <a:endParaRPr lang="en-US" altLang="zh-CN" dirty="0"/>
          </a:p>
          <a:p>
            <a:r>
              <a:rPr lang="zh-CN" altLang="en-US" dirty="0"/>
              <a:t>救护车 </a:t>
            </a:r>
            <a:r>
              <a:rPr lang="en-US" altLang="zh-CN" dirty="0"/>
              <a:t>0.92</a:t>
            </a:r>
          </a:p>
          <a:p>
            <a:r>
              <a:rPr lang="zh-CN" altLang="en-US" dirty="0"/>
              <a:t>消防车 </a:t>
            </a:r>
            <a:r>
              <a:rPr lang="en-US" altLang="zh-CN" dirty="0"/>
              <a:t>0.93</a:t>
            </a:r>
          </a:p>
          <a:p>
            <a:r>
              <a:rPr lang="zh-CN" altLang="en-US" dirty="0"/>
              <a:t>其他车 </a:t>
            </a:r>
            <a:r>
              <a:rPr lang="en-US" altLang="zh-CN" dirty="0"/>
              <a:t>0.95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573AA1-F42C-4C34-D5BF-AA1CF0604B8E}"/>
              </a:ext>
            </a:extLst>
          </p:cNvPr>
          <p:cNvSpPr txBox="1"/>
          <p:nvPr/>
        </p:nvSpPr>
        <p:spPr>
          <a:xfrm>
            <a:off x="7953627" y="66758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会上魏老师要求按照类别给正确率：</a:t>
            </a:r>
          </a:p>
        </p:txBody>
      </p:sp>
    </p:spTree>
    <p:extLst>
      <p:ext uri="{BB962C8B-B14F-4D97-AF65-F5344CB8AC3E}">
        <p14:creationId xmlns:p14="http://schemas.microsoft.com/office/powerpoint/2010/main" val="362437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79855C-1F3C-EAB5-C8C8-D2AB53DE4411}"/>
              </a:ext>
            </a:extLst>
          </p:cNvPr>
          <p:cNvSpPr txBox="1"/>
          <p:nvPr/>
        </p:nvSpPr>
        <p:spPr>
          <a:xfrm>
            <a:off x="924695" y="1742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关键人员计数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45043B-E6A4-1801-F7B5-2720E9F406D5}"/>
              </a:ext>
            </a:extLst>
          </p:cNvPr>
          <p:cNvSpPr txBox="1"/>
          <p:nvPr/>
        </p:nvSpPr>
        <p:spPr>
          <a:xfrm>
            <a:off x="1084520" y="1186658"/>
            <a:ext cx="764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MSMT17数据集预训练的CLIP模型性能很高。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B00CBF-DCCD-C854-EE79-B52E122D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91" y="1996656"/>
            <a:ext cx="5566009" cy="569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109255-9C26-0F95-9915-DAC7F41C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9" y="2908548"/>
            <a:ext cx="5891880" cy="35905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CEC247-09FA-4D5E-6475-12161808B2E3}"/>
              </a:ext>
            </a:extLst>
          </p:cNvPr>
          <p:cNvSpPr txBox="1"/>
          <p:nvPr/>
        </p:nvSpPr>
        <p:spPr>
          <a:xfrm>
            <a:off x="6740849" y="1222325"/>
            <a:ext cx="7648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CLIP-ReID+SIE+OLP</a:t>
            </a:r>
            <a:r>
              <a:rPr lang="zh-CN" altLang="en-US" dirty="0"/>
              <a:t>预训练模型在</a:t>
            </a:r>
            <a:r>
              <a:rPr lang="en-US" altLang="zh-CN" dirty="0"/>
              <a:t>MSMT17</a:t>
            </a:r>
          </a:p>
          <a:p>
            <a:r>
              <a:rPr lang="zh-CN" altLang="en-US" dirty="0"/>
              <a:t>的测试集计算得到的相似度矩阵中，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query</a:t>
            </a:r>
            <a:r>
              <a:rPr lang="zh-CN" altLang="en-US" dirty="0"/>
              <a:t>的最小的距离（</a:t>
            </a:r>
            <a:r>
              <a:rPr lang="en-US" altLang="zh-CN" dirty="0"/>
              <a:t>rank1</a:t>
            </a:r>
            <a:r>
              <a:rPr lang="zh-CN" altLang="en-US" dirty="0"/>
              <a:t>）是相同人的范围是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0.19614</a:t>
            </a:r>
            <a:r>
              <a:rPr lang="zh-CN" altLang="en-US" dirty="0"/>
              <a:t>）；不同人的范围是（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0.22428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249866E-632E-9559-009C-97EBA3462396}"/>
                  </a:ext>
                </a:extLst>
              </p14:cNvPr>
              <p14:cNvContentPartPr/>
              <p14:nvPr/>
            </p14:nvContentPartPr>
            <p14:xfrm>
              <a:off x="1502383" y="6456449"/>
              <a:ext cx="5054760" cy="65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249866E-632E-9559-009C-97EBA3462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743" y="6312809"/>
                <a:ext cx="5198400" cy="3531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6E638B-6F5B-13D7-538D-57F1A8FAE753}"/>
              </a:ext>
            </a:extLst>
          </p:cNvPr>
          <p:cNvCxnSpPr>
            <a:endCxn id="11" idx="1"/>
          </p:cNvCxnSpPr>
          <p:nvPr/>
        </p:nvCxnSpPr>
        <p:spPr>
          <a:xfrm flipV="1">
            <a:off x="4472763" y="1822490"/>
            <a:ext cx="2268086" cy="4486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609FAD2-542F-939B-AAD2-C2C9B8BE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455" y="5837097"/>
            <a:ext cx="2819794" cy="9431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E687B1-DCAA-3010-1EA3-7AF72E536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231" y="3464958"/>
            <a:ext cx="2767018" cy="10174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DA053B-442A-355B-F619-7BC599AC43D5}"/>
              </a:ext>
            </a:extLst>
          </p:cNvPr>
          <p:cNvSpPr txBox="1"/>
          <p:nvPr/>
        </p:nvSpPr>
        <p:spPr>
          <a:xfrm>
            <a:off x="6740849" y="2746712"/>
            <a:ext cx="7648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CLIP-ReID+SIE+OLP</a:t>
            </a:r>
            <a:r>
              <a:rPr lang="zh-CN" altLang="en-US" dirty="0"/>
              <a:t>预训练模型在</a:t>
            </a:r>
            <a:r>
              <a:rPr lang="en-US" altLang="zh-CN" dirty="0"/>
              <a:t>MSMT17</a:t>
            </a:r>
          </a:p>
          <a:p>
            <a:r>
              <a:rPr lang="zh-CN" altLang="en-US" dirty="0"/>
              <a:t>的测试集结果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12EF4E-6804-BB9F-6603-C71A86AF8D08}"/>
              </a:ext>
            </a:extLst>
          </p:cNvPr>
          <p:cNvSpPr txBox="1"/>
          <p:nvPr/>
        </p:nvSpPr>
        <p:spPr>
          <a:xfrm>
            <a:off x="6860792" y="4554322"/>
            <a:ext cx="7648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计算正确率时排除掉</a:t>
            </a:r>
            <a:r>
              <a:rPr lang="en-US" altLang="zh-CN" dirty="0"/>
              <a:t>rank1</a:t>
            </a:r>
            <a:r>
              <a:rPr lang="zh-CN" altLang="en-US" dirty="0"/>
              <a:t>值大于</a:t>
            </a:r>
            <a:r>
              <a:rPr lang="en-US" altLang="zh-CN" dirty="0"/>
              <a:t>0.2</a:t>
            </a:r>
            <a:r>
              <a:rPr lang="zh-CN" altLang="en-US" dirty="0"/>
              <a:t>时，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CLIP-ReID+SIE+OLP</a:t>
            </a:r>
            <a:r>
              <a:rPr lang="zh-CN" altLang="en-US" dirty="0"/>
              <a:t>预训练模型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MSMT17</a:t>
            </a:r>
            <a:r>
              <a:rPr lang="zh-CN" altLang="en-US" dirty="0"/>
              <a:t>的测试集结果，有所提高，</a:t>
            </a:r>
            <a:endParaRPr lang="en-US" altLang="zh-CN" dirty="0"/>
          </a:p>
          <a:p>
            <a:r>
              <a:rPr lang="zh-CN" altLang="en-US" dirty="0"/>
              <a:t>因此阈值可以设置为</a:t>
            </a:r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FE01B4-18D1-B760-0DEC-4F3D6E2CCC85}"/>
              </a:ext>
            </a:extLst>
          </p:cNvPr>
          <p:cNvSpPr txBox="1"/>
          <p:nvPr/>
        </p:nvSpPr>
        <p:spPr>
          <a:xfrm>
            <a:off x="6740848" y="77796"/>
            <a:ext cx="7648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为了判断如何选取行人相似度阈值，以</a:t>
            </a:r>
            <a:r>
              <a:rPr lang="en-US" altLang="zh-CN" dirty="0"/>
              <a:t>rank1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距离值在相同人与不同人的范围差异为基础，判断</a:t>
            </a:r>
            <a:endParaRPr lang="en-US" altLang="zh-CN" dirty="0"/>
          </a:p>
          <a:p>
            <a:r>
              <a:rPr lang="zh-CN" altLang="en-US" dirty="0"/>
              <a:t>距离是多少，才算不同人</a:t>
            </a:r>
          </a:p>
        </p:txBody>
      </p:sp>
    </p:spTree>
    <p:extLst>
      <p:ext uri="{BB962C8B-B14F-4D97-AF65-F5344CB8AC3E}">
        <p14:creationId xmlns:p14="http://schemas.microsoft.com/office/powerpoint/2010/main" val="7721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AF28BDB2-8D06-F375-2AF7-A29F2D49D7B5}"/>
              </a:ext>
            </a:extLst>
          </p:cNvPr>
          <p:cNvSpPr/>
          <p:nvPr/>
        </p:nvSpPr>
        <p:spPr>
          <a:xfrm>
            <a:off x="326065" y="2217324"/>
            <a:ext cx="11792120" cy="446641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8B4050-DAB8-8331-BB4F-203E54A6B8AA}"/>
              </a:ext>
            </a:extLst>
          </p:cNvPr>
          <p:cNvSpPr/>
          <p:nvPr/>
        </p:nvSpPr>
        <p:spPr>
          <a:xfrm>
            <a:off x="6009018" y="2487185"/>
            <a:ext cx="4669968" cy="1233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A6A24E-2825-1215-2D30-6050395571E5}"/>
              </a:ext>
            </a:extLst>
          </p:cNvPr>
          <p:cNvSpPr txBox="1"/>
          <p:nvPr/>
        </p:nvSpPr>
        <p:spPr>
          <a:xfrm>
            <a:off x="924695" y="1742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关键人员计数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1D1D79-B5FC-5F92-CF95-30FAD1426885}"/>
              </a:ext>
            </a:extLst>
          </p:cNvPr>
          <p:cNvSpPr txBox="1"/>
          <p:nvPr/>
        </p:nvSpPr>
        <p:spPr>
          <a:xfrm>
            <a:off x="924695" y="898302"/>
            <a:ext cx="3187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会上魏老师要求：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评级指标换成计数准确与否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数据集换成监控视角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59528A-CA27-F27D-A1F0-1FAB0FA9180F}"/>
              </a:ext>
            </a:extLst>
          </p:cNvPr>
          <p:cNvSpPr txBox="1"/>
          <p:nvPr/>
        </p:nvSpPr>
        <p:spPr>
          <a:xfrm>
            <a:off x="5554208" y="185999"/>
            <a:ext cx="6186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针对要求</a:t>
            </a:r>
            <a:r>
              <a:rPr lang="en-US" altLang="zh-CN" dirty="0"/>
              <a:t>1</a:t>
            </a:r>
            <a:r>
              <a:rPr lang="zh-CN" altLang="en-US" dirty="0"/>
              <a:t>，现在加了一个评价指标：</a:t>
            </a:r>
            <a:endParaRPr lang="en-US" altLang="zh-CN" dirty="0"/>
          </a:p>
          <a:p>
            <a:r>
              <a:rPr lang="en-US" altLang="zh-CN" dirty="0"/>
              <a:t>Average Detection Accuracy(ADA)</a:t>
            </a:r>
          </a:p>
          <a:p>
            <a:r>
              <a:rPr lang="zh-CN" altLang="en-US" dirty="0"/>
              <a:t>计算公式</a:t>
            </a:r>
            <a:r>
              <a:rPr lang="en-US" altLang="zh-CN" dirty="0"/>
              <a:t>=</a:t>
            </a:r>
            <a:r>
              <a:rPr lang="zh-CN" altLang="en-US" dirty="0"/>
              <a:t>针对每个</a:t>
            </a:r>
            <a:r>
              <a:rPr lang="en-US" altLang="zh-CN" dirty="0"/>
              <a:t>query</a:t>
            </a:r>
            <a:r>
              <a:rPr lang="zh-CN" altLang="en-US" dirty="0"/>
              <a:t>的人员，距离最近的</a:t>
            </a:r>
            <a:r>
              <a:rPr lang="en-US" altLang="zh-CN" dirty="0"/>
              <a:t>gallery</a:t>
            </a:r>
            <a:r>
              <a:rPr lang="zh-CN" altLang="en-US" dirty="0"/>
              <a:t>中的人</a:t>
            </a:r>
            <a:endParaRPr lang="en-US" altLang="zh-CN" dirty="0"/>
          </a:p>
          <a:p>
            <a:r>
              <a:rPr lang="zh-CN" altLang="en-US" dirty="0"/>
              <a:t>是同一个人的次数</a:t>
            </a:r>
            <a:r>
              <a:rPr lang="en-US" altLang="zh-CN" dirty="0"/>
              <a:t>/</a:t>
            </a:r>
            <a:r>
              <a:rPr lang="zh-CN" altLang="en-US" dirty="0"/>
              <a:t>所有</a:t>
            </a:r>
            <a:r>
              <a:rPr lang="en-US" altLang="zh-CN" dirty="0"/>
              <a:t>query</a:t>
            </a:r>
            <a:r>
              <a:rPr lang="zh-CN" altLang="en-US" dirty="0"/>
              <a:t>人员。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</a:t>
            </a:r>
            <a:r>
              <a:rPr lang="en-US" altLang="zh-CN" dirty="0"/>
              <a:t>gallery</a:t>
            </a:r>
            <a:r>
              <a:rPr lang="zh-CN" altLang="en-US" dirty="0"/>
              <a:t>候选人员中没有同一个人时，计数时不记录</a:t>
            </a:r>
            <a:endParaRPr lang="en-US" altLang="zh-CN" dirty="0"/>
          </a:p>
          <a:p>
            <a:r>
              <a:rPr lang="zh-CN" altLang="en-US" dirty="0"/>
              <a:t>注：距离最近的人员是在同一个摄像机下时，计数时不记录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EF25C-7013-BF18-FB55-5CB59AB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49" y="5124665"/>
            <a:ext cx="2876925" cy="14758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F56A36-6886-E03B-9325-5B0C7728317A}"/>
              </a:ext>
            </a:extLst>
          </p:cNvPr>
          <p:cNvSpPr txBox="1"/>
          <p:nvPr/>
        </p:nvSpPr>
        <p:spPr>
          <a:xfrm>
            <a:off x="797649" y="2545671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clip</a:t>
            </a:r>
            <a:r>
              <a:rPr lang="zh-CN" altLang="en-US" dirty="0"/>
              <a:t>模型的相应实验结果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37D811-8D62-A1DF-4066-BFE52257917B}"/>
              </a:ext>
            </a:extLst>
          </p:cNvPr>
          <p:cNvSpPr txBox="1"/>
          <p:nvPr/>
        </p:nvSpPr>
        <p:spPr>
          <a:xfrm>
            <a:off x="774974" y="4127663"/>
            <a:ext cx="3438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CLIP-ReID+SIE+OLP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market1501</a:t>
            </a:r>
            <a:r>
              <a:rPr lang="zh-CN" altLang="en-US" dirty="0"/>
              <a:t>预训练的模型验证</a:t>
            </a:r>
            <a:endParaRPr lang="en-US" altLang="zh-CN" dirty="0"/>
          </a:p>
          <a:p>
            <a:r>
              <a:rPr lang="en-US" altLang="zh-CN" dirty="0"/>
              <a:t>Market1501</a:t>
            </a:r>
            <a:r>
              <a:rPr lang="zh-CN" altLang="en-US" dirty="0"/>
              <a:t>的结果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27D9B3-5A15-4D52-E47F-8F8982A4A215}"/>
              </a:ext>
            </a:extLst>
          </p:cNvPr>
          <p:cNvSpPr txBox="1"/>
          <p:nvPr/>
        </p:nvSpPr>
        <p:spPr>
          <a:xfrm>
            <a:off x="4376619" y="4248421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CLIP-ReID+SIE+OLP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MSMT17</a:t>
            </a:r>
            <a:r>
              <a:rPr lang="zh-CN" altLang="en-US" dirty="0"/>
              <a:t>预训练的模型验证</a:t>
            </a:r>
            <a:endParaRPr lang="en-US" altLang="zh-CN" dirty="0"/>
          </a:p>
          <a:p>
            <a:r>
              <a:rPr lang="en-US" altLang="zh-CN" dirty="0"/>
              <a:t>Market1501</a:t>
            </a:r>
            <a:r>
              <a:rPr lang="zh-CN" altLang="en-US" dirty="0"/>
              <a:t>的结果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87C37EB-12AB-FA78-57C7-4F187DAD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19" y="5207911"/>
            <a:ext cx="3264799" cy="14063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6D3ADC-F63C-C8EB-16F1-9E31B13BC407}"/>
              </a:ext>
            </a:extLst>
          </p:cNvPr>
          <p:cNvSpPr txBox="1"/>
          <p:nvPr/>
        </p:nvSpPr>
        <p:spPr>
          <a:xfrm>
            <a:off x="8647363" y="4248421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CLIP-</a:t>
            </a:r>
            <a:r>
              <a:rPr lang="en-US" altLang="zh-CN" dirty="0" err="1"/>
              <a:t>ReID</a:t>
            </a:r>
            <a:r>
              <a:rPr lang="zh-CN" altLang="en-US" dirty="0"/>
              <a:t>在</a:t>
            </a:r>
            <a:r>
              <a:rPr lang="en-US" altLang="zh-CN" dirty="0"/>
              <a:t>MSMT17</a:t>
            </a:r>
            <a:r>
              <a:rPr lang="zh-CN" altLang="en-US" dirty="0"/>
              <a:t>预训练</a:t>
            </a:r>
            <a:endParaRPr lang="en-US" altLang="zh-CN" dirty="0"/>
          </a:p>
          <a:p>
            <a:r>
              <a:rPr lang="zh-CN" altLang="en-US" dirty="0"/>
              <a:t>的模型验证</a:t>
            </a:r>
            <a:r>
              <a:rPr lang="en-US" altLang="zh-CN" dirty="0"/>
              <a:t>Market1501</a:t>
            </a:r>
            <a:r>
              <a:rPr lang="zh-CN" altLang="en-US" dirty="0"/>
              <a:t>的结果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03F995-8F85-22C2-A459-9B9896B1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067" y="5207911"/>
            <a:ext cx="3145413" cy="1309335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32BEA75E-35BB-194F-8E5D-102D4C8AEA52}"/>
              </a:ext>
            </a:extLst>
          </p:cNvPr>
          <p:cNvSpPr/>
          <p:nvPr/>
        </p:nvSpPr>
        <p:spPr>
          <a:xfrm>
            <a:off x="7804298" y="4571586"/>
            <a:ext cx="744279" cy="32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46B5A3-AE2B-E449-ED0E-CFEF2000149C}"/>
              </a:ext>
            </a:extLst>
          </p:cNvPr>
          <p:cNvSpPr txBox="1"/>
          <p:nvPr/>
        </p:nvSpPr>
        <p:spPr>
          <a:xfrm>
            <a:off x="6096000" y="2667351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SIE+OLP</a:t>
            </a:r>
            <a:r>
              <a:rPr lang="zh-CN" altLang="en-US" dirty="0"/>
              <a:t>模块使用了摄像头视角的信息，</a:t>
            </a:r>
            <a:endParaRPr lang="en-US" altLang="zh-CN" dirty="0"/>
          </a:p>
          <a:p>
            <a:r>
              <a:rPr lang="zh-CN" altLang="en-US" dirty="0"/>
              <a:t>怀疑结果太差的原因是两数据集的摄像头</a:t>
            </a:r>
            <a:endParaRPr lang="en-US" altLang="zh-CN" dirty="0"/>
          </a:p>
          <a:p>
            <a:r>
              <a:rPr lang="zh-CN" altLang="en-US" dirty="0"/>
              <a:t>视角差异导致的，因此不用这块模型再试试</a:t>
            </a:r>
            <a:endParaRPr lang="en-US" altLang="zh-CN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9270C1C-1C13-5A64-56A7-5B297EC05DAC}"/>
              </a:ext>
            </a:extLst>
          </p:cNvPr>
          <p:cNvCxnSpPr/>
          <p:nvPr/>
        </p:nvCxnSpPr>
        <p:spPr>
          <a:xfrm flipV="1">
            <a:off x="5699051" y="3721161"/>
            <a:ext cx="1169582" cy="1892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F0DE2FB-F9B4-DA45-E114-A39423549BA0}"/>
              </a:ext>
            </a:extLst>
          </p:cNvPr>
          <p:cNvCxnSpPr/>
          <p:nvPr/>
        </p:nvCxnSpPr>
        <p:spPr>
          <a:xfrm>
            <a:off x="8988056" y="3721161"/>
            <a:ext cx="574158" cy="527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4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0C78CE-21D4-077E-7265-CF4A04351A82}"/>
              </a:ext>
            </a:extLst>
          </p:cNvPr>
          <p:cNvSpPr txBox="1"/>
          <p:nvPr/>
        </p:nvSpPr>
        <p:spPr>
          <a:xfrm>
            <a:off x="924695" y="1742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关键人员计数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AA9CB3-4F0F-E150-B7C5-FF48FD8EB734}"/>
              </a:ext>
            </a:extLst>
          </p:cNvPr>
          <p:cNvSpPr txBox="1"/>
          <p:nvPr/>
        </p:nvSpPr>
        <p:spPr>
          <a:xfrm>
            <a:off x="924695" y="898302"/>
            <a:ext cx="3187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会上魏老师要求：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评级指标换成计数准确与否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数据集换成监控视角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D17A4A-58EE-C77A-8F4C-526B77AD4B75}"/>
              </a:ext>
            </a:extLst>
          </p:cNvPr>
          <p:cNvSpPr txBox="1"/>
          <p:nvPr/>
        </p:nvSpPr>
        <p:spPr>
          <a:xfrm>
            <a:off x="4503596" y="145230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针对要求</a:t>
            </a:r>
            <a:r>
              <a:rPr lang="en-US" altLang="zh-CN" dirty="0"/>
              <a:t>2</a:t>
            </a:r>
            <a:r>
              <a:rPr lang="zh-CN" altLang="en-US" dirty="0"/>
              <a:t>，现在找了两个数据集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682559-00E5-C15A-5BB4-22B48DAD2C55}"/>
              </a:ext>
            </a:extLst>
          </p:cNvPr>
          <p:cNvSpPr txBox="1"/>
          <p:nvPr/>
        </p:nvSpPr>
        <p:spPr>
          <a:xfrm>
            <a:off x="924695" y="2381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SoccerNet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Re-Identification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（已下载）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EBDDE8-5A7C-4EEE-C0D0-5D996339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07" y="3429000"/>
            <a:ext cx="3068446" cy="17461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406433-3A24-0175-226C-3F90A1D6F6E6}"/>
              </a:ext>
            </a:extLst>
          </p:cNvPr>
          <p:cNvSpPr txBox="1"/>
          <p:nvPr/>
        </p:nvSpPr>
        <p:spPr>
          <a:xfrm>
            <a:off x="797103" y="2829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人员数量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243,432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图像数量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340,993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年份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2022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3035B1-CF55-C471-7ED2-4971B2DEAA85}"/>
              </a:ext>
            </a:extLst>
          </p:cNvPr>
          <p:cNvSpPr txBox="1"/>
          <p:nvPr/>
        </p:nvSpPr>
        <p:spPr>
          <a:xfrm>
            <a:off x="797103" y="5405700"/>
            <a:ext cx="4979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人员数量这么多是因为它只把一场球赛的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一组回放中的人可能算是一个人。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相同比赛的不同回放，即使是一个人也不会算一个人。不同比赛更是如此。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7F54B2-4192-2B5E-8ED8-4A8FE084A739}"/>
              </a:ext>
            </a:extLst>
          </p:cNvPr>
          <p:cNvSpPr txBox="1"/>
          <p:nvPr/>
        </p:nvSpPr>
        <p:spPr>
          <a:xfrm>
            <a:off x="6096000" y="2381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数据集</a:t>
            </a:r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2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SoccerNet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Re-Identification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（已申请）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75D2C0-A475-856E-C853-1E3E41F36711}"/>
              </a:ext>
            </a:extLst>
          </p:cNvPr>
          <p:cNvSpPr txBox="1"/>
          <p:nvPr/>
        </p:nvSpPr>
        <p:spPr>
          <a:xfrm>
            <a:off x="6031866" y="2829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人员数量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9651  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图像数量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39902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年份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2017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B6EEAC-0DC5-4663-F7DC-7FE84EE0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95" y="3491634"/>
            <a:ext cx="3009052" cy="1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5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499</Words>
  <Application>Microsoft Office PowerPoint</Application>
  <PresentationFormat>宽屏</PresentationFormat>
  <Paragraphs>63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81</cp:revision>
  <dcterms:created xsi:type="dcterms:W3CDTF">2024-05-16T14:23:15Z</dcterms:created>
  <dcterms:modified xsi:type="dcterms:W3CDTF">2024-05-17T11:55:18Z</dcterms:modified>
</cp:coreProperties>
</file>